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8" r:id="rId3"/>
    <p:sldId id="286" r:id="rId4"/>
    <p:sldId id="258" r:id="rId5"/>
    <p:sldId id="260" r:id="rId6"/>
    <p:sldId id="259" r:id="rId7"/>
    <p:sldId id="261" r:id="rId8"/>
    <p:sldId id="262" r:id="rId9"/>
    <p:sldId id="267" r:id="rId10"/>
    <p:sldId id="265" r:id="rId11"/>
    <p:sldId id="269" r:id="rId12"/>
    <p:sldId id="266" r:id="rId13"/>
    <p:sldId id="284" r:id="rId14"/>
    <p:sldId id="268" r:id="rId15"/>
    <p:sldId id="270" r:id="rId16"/>
    <p:sldId id="271" r:id="rId17"/>
    <p:sldId id="272" r:id="rId18"/>
    <p:sldId id="273" r:id="rId19"/>
    <p:sldId id="278" r:id="rId20"/>
    <p:sldId id="281" r:id="rId21"/>
    <p:sldId id="275" r:id="rId22"/>
    <p:sldId id="276" r:id="rId23"/>
    <p:sldId id="277" r:id="rId24"/>
    <p:sldId id="279" r:id="rId25"/>
    <p:sldId id="280" r:id="rId26"/>
    <p:sldId id="287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94647" autoAdjust="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CB449-9C57-43F9-8024-54BBD0FD9EEF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37005-6B87-45DA-B234-1FBC7EF04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0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Linux, Apache, MySQL and 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1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install_mysql.mp4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mysqlcxommandline.mp4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73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firedac_mysql_all.mp4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98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mysqldac_livetscproj.mp4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1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mysqldac_livetscproj.mp4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37005-6B87-45DA-B234-1FBC7EF042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6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8F9D-CBB4-8DC2-B5D2-E81D98119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39A2E-4615-4519-E9CE-30BAD031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96919-C50F-557B-4411-7B408768B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62ADB-9EE2-D58B-4499-E585C965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2D70E-845D-5713-BCE0-EDD79781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0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FD46-3698-0807-3971-E4E7E13F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010CD-78B8-79FD-D413-2C0BBEB2A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BBFA9-D9B2-36F5-406C-94C307A7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63BD8-6DD3-5FEC-49AA-C506BCD9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7DD3-D2C9-39C6-9785-D5466CEC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421D8-9CE8-3E49-8CCA-CF9E3A44A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6299A-742F-0745-CE0A-A20051822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0DCEF-9C44-36DB-FCF6-63DAF8EA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79A45-D907-7821-24B8-8B51ED25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4BA7D-228C-C427-B6F4-E0454353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6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ECBB-2722-FFCA-F220-57598BA7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4C25E-BB5D-38AE-25AA-115E92A0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9C3D-4B74-4606-1D8F-F3560CDD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423C3-3355-7591-2765-D3894CEE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9C65D-F38D-FEFE-453C-8BDEA6CB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0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5B77-E938-3182-C948-0FDAB21E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B9C07-2695-026B-9400-D99B90418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FE466-0BFE-04D8-739D-2CFC1527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DFB8A-7D87-943D-F166-47436D7C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93DD4-90AB-3A45-89C8-1220F7C3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AFC3-A41A-EB75-1B84-BE3D035E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8573-8258-721C-A987-1C451479E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7DE5C-06D5-773D-2F77-FD58C9EA1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DAB2A-4F24-4A5B-B00E-933903C0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BF530-E357-6032-9E14-35A40D3E3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4420F-209F-C5B2-FA13-F79DBF28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5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0D86-EC9E-DBCD-A00C-775D12EA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6F46E-2D28-9248-C796-979250D96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D73B4-4B60-B78E-88AE-45062FA30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EEA88-EDB4-1B45-3C17-5F6F59993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F6335-F3E3-01C3-3392-9BF75B6E4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C840C-A7F7-40C3-74BF-0567E480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9D29F-B342-011A-702A-C654B95EC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60672-68CB-DA89-75B3-B23A53F9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7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F8FF9-28DE-C8BC-EF69-4085935B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31712-4F49-1297-A403-37BB1D7D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8C690-A4BE-74EE-09E7-3D21F77C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C7DE4-19B0-EB57-14B4-DFFFCC3C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718DC-199D-2208-78B8-3F735428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33CA2-69EB-90B5-722C-BBA97266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0BAAA-2238-E9CA-9DAC-7AFE8F0B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8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3ED3-F877-3CC1-1ABE-522907DA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41F9-9B67-CCEB-096D-97EC12341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E5598-4813-487B-6BD5-0E392DC28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F2337-2DA4-3850-79D8-3DBA04053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F27B1-8E7C-2DD2-FC13-DB2E68B5B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C4304-4BCE-ABC3-FC58-609BB719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6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D293-6C05-4466-D702-232BAF64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8EE07-4FE9-7BB8-9B18-69C1FE45F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294DE-DA8B-BBA0-A5FA-4C10BBFAA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5051F-C2F5-E1F9-AD61-3FE4644A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5DC01-A895-105C-1FB2-81E6286C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FA498-8BAF-386C-CBBD-A8901149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3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497123-AEF5-904C-E4BD-1924151B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43972-3139-2239-595E-20B8F284E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2F072-7ECE-3575-C32E-2584E5988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E6C36-B96A-4262-B909-2AF64B52CA71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003B-7ED6-26A4-37B2-41B56D195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D08E3-9A66-AD32-F511-762147E36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7FCCC-C8D4-4137-A9BB-7D4A9BEE9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2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A994-387C-4730-2FA3-A10A6316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44A3-6205-92E7-5765-31ADF7BD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06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Tools to work with MySQL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13" y="1354072"/>
            <a:ext cx="5173196" cy="4627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650601" y="2355855"/>
            <a:ext cx="6089313" cy="195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On the server you will find a MySQL folder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Contains the MySQL Command line</a:t>
            </a:r>
          </a:p>
          <a:p>
            <a:pPr lvl="1">
              <a:lnSpc>
                <a:spcPct val="115000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MySQL Workbench (if you installed it)</a:t>
            </a:r>
          </a:p>
        </p:txBody>
      </p:sp>
    </p:spTree>
    <p:extLst>
      <p:ext uri="{BB962C8B-B14F-4D97-AF65-F5344CB8AC3E}">
        <p14:creationId xmlns:p14="http://schemas.microsoft.com/office/powerpoint/2010/main" val="768372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Tools to work with MySQL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13" r="42802" b="15348"/>
          <a:stretch/>
        </p:blipFill>
        <p:spPr>
          <a:xfrm>
            <a:off x="213813" y="4191511"/>
            <a:ext cx="2958971" cy="10800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650601" y="2355855"/>
            <a:ext cx="6089313" cy="195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On the server you will find a MySQL folder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Contains </a:t>
            </a: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the MySQL Command line</a:t>
            </a:r>
          </a:p>
          <a:p>
            <a:pPr lvl="1">
              <a:lnSpc>
                <a:spcPct val="115000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MySQL Workbench (if you installed 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04CAA-24B6-4A76-16B7-99F20A121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24" y="4394548"/>
            <a:ext cx="2458984" cy="2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6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Tools to work with MySQL databases</a:t>
            </a:r>
          </a:p>
        </p:txBody>
      </p:sp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650601" y="2355855"/>
            <a:ext cx="6089313" cy="195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On the server you will find a MySQL folder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Contains the </a:t>
            </a: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MySQL Command line</a:t>
            </a:r>
          </a:p>
          <a:p>
            <a:pPr lvl="1">
              <a:lnSpc>
                <a:spcPct val="115000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MySQL Workbench (if you installed it)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00E698-2B27-9C51-BF7D-C1F9B5577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2" y="1048136"/>
            <a:ext cx="4281018" cy="52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90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Tools to work with MySQL databases</a:t>
            </a:r>
          </a:p>
        </p:txBody>
      </p:sp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650601" y="2355855"/>
            <a:ext cx="6089313" cy="195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On the server you will find a MySQL folder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Contains the MySQL Command line</a:t>
            </a:r>
          </a:p>
          <a:p>
            <a:pPr lvl="1">
              <a:lnSpc>
                <a:spcPct val="115000"/>
              </a:lnSpc>
            </a:pPr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MySQL Workbench (if you installed it)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00E698-2B27-9C51-BF7D-C1F9B5577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902" y="1048136"/>
            <a:ext cx="4281018" cy="52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72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MySQL Workbench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7222435" y="1289565"/>
            <a:ext cx="4326834" cy="52814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lot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easier to use than the command line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Can work with multiple MySQL databases on multiple servers at the same time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MySQL Command line is quicker for some things such as executing large SQL scripts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934" y="1300197"/>
            <a:ext cx="6823091" cy="515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444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err="1">
                <a:solidFill>
                  <a:schemeClr val="bg1"/>
                </a:solidFill>
              </a:rPr>
              <a:t>HeidiSQL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7418819" y="1191380"/>
            <a:ext cx="4326834" cy="44319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Free and open source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Written in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Delphi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Extremely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powerful and very popular competitor to MySQL Workbench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Get it from </a:t>
            </a:r>
            <a:r>
              <a:rPr lang="en-US" sz="24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https://www.heidisql.com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934" y="1220124"/>
            <a:ext cx="6823091" cy="42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4783F8CD-7D9B-FAFA-C311-7733B53BD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69" y="4666065"/>
            <a:ext cx="1571461" cy="14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8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err="1">
                <a:solidFill>
                  <a:schemeClr val="bg1"/>
                </a:solidFill>
              </a:rPr>
              <a:t>HeidiSQL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4572000" y="1363212"/>
            <a:ext cx="7173653" cy="48566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Can connect to all versions of MySQL and MariaDB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Can also do MS SQL Server, PostgreSQL, and SQLite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Has 32bit and 64bit versions 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Also a ‘portable’ version which can run from a memory stick / 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thumbdrive</a:t>
            </a: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4"/>
          <a:stretch/>
        </p:blipFill>
        <p:spPr>
          <a:xfrm>
            <a:off x="536713" y="1363212"/>
            <a:ext cx="3412367" cy="42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C5EEE2-B219-ABE4-AFB6-4BDE8E296B1A}"/>
              </a:ext>
            </a:extLst>
          </p:cNvPr>
          <p:cNvSpPr txBox="1"/>
          <p:nvPr/>
        </p:nvSpPr>
        <p:spPr>
          <a:xfrm>
            <a:off x="812800" y="6007100"/>
            <a:ext cx="1056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Full Delphi source code</a:t>
            </a:r>
            <a:r>
              <a:rPr lang="en-US" sz="2400" b="1" dirty="0">
                <a:solidFill>
                  <a:schemeClr val="accent2"/>
                </a:solidFill>
              </a:rPr>
              <a:t> https://github.com/HeidiSQL/HeidiSQL</a:t>
            </a:r>
          </a:p>
        </p:txBody>
      </p:sp>
    </p:spTree>
    <p:extLst>
      <p:ext uri="{BB962C8B-B14F-4D97-AF65-F5344CB8AC3E}">
        <p14:creationId xmlns:p14="http://schemas.microsoft.com/office/powerpoint/2010/main" val="399744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with Delphi / C++ Builder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4572000" y="1363212"/>
            <a:ext cx="7173653" cy="41487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FireDAC</a:t>
            </a:r>
            <a:endParaRPr lang="en-US" sz="24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Comes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included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with Delphi and C++ Builder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Very powerful native Delphi DB components 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Requires a driver DLL to connect*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9" b="14979"/>
          <a:stretch/>
        </p:blipFill>
        <p:spPr>
          <a:xfrm>
            <a:off x="536713" y="1363212"/>
            <a:ext cx="3412367" cy="4282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812800" y="5880100"/>
            <a:ext cx="1056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https://docwiki.embarcadero.com/RADStudio/Sydney/en/Connect_to_MySQL_Server_(FireDAC)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08080-BDF8-D52A-BCE3-267687F5121D}"/>
              </a:ext>
            </a:extLst>
          </p:cNvPr>
          <p:cNvSpPr txBox="1"/>
          <p:nvPr/>
        </p:nvSpPr>
        <p:spPr>
          <a:xfrm>
            <a:off x="57150" y="65502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*more on that in a minute</a:t>
            </a:r>
          </a:p>
        </p:txBody>
      </p:sp>
    </p:spTree>
    <p:extLst>
      <p:ext uri="{BB962C8B-B14F-4D97-AF65-F5344CB8AC3E}">
        <p14:creationId xmlns:p14="http://schemas.microsoft.com/office/powerpoint/2010/main" val="192579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7000" contras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using FireDAC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6426422" y="1719587"/>
            <a:ext cx="5016500" cy="10340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The official documentation is </a:t>
            </a:r>
            <a:r>
              <a:rPr lang="en-US" sz="2400" b="1" u="sng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wrong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🤪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876522" y="1021514"/>
            <a:ext cx="1056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https://docwiki.embarcadero.com/RADStudio/Sydney/en/Connect_to_MySQL_Server_(FireDAC)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D0A4EA-DBDE-39E5-D06B-6F1CE80C9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550399"/>
            <a:ext cx="5435379" cy="17154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DE7C47-31E3-0680-60A9-E57511C13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322" y="3954380"/>
            <a:ext cx="4756928" cy="485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DB21A25-1E96-4AF3-DD9E-1AD8C1A3D0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t="1593" r="-1" b="1"/>
          <a:stretch/>
        </p:blipFill>
        <p:spPr>
          <a:xfrm>
            <a:off x="5613400" y="3321050"/>
            <a:ext cx="6111875" cy="341239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Google Shape;77;p15">
            <a:extLst>
              <a:ext uri="{FF2B5EF4-FFF2-40B4-BE49-F238E27FC236}">
                <a16:creationId xmlns:a16="http://schemas.microsoft.com/office/drawing/2014/main" id="{59526F7C-FD64-450D-E2B7-11EB95F66542}"/>
              </a:ext>
            </a:extLst>
          </p:cNvPr>
          <p:cNvSpPr txBox="1"/>
          <p:nvPr/>
        </p:nvSpPr>
        <p:spPr>
          <a:xfrm>
            <a:off x="292322" y="5144894"/>
            <a:ext cx="5016500" cy="14588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You can </a:t>
            </a:r>
            <a:r>
              <a:rPr lang="en-US" sz="2400" b="1" i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definitely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get RAD Studio to connect live to a 64bit MySQL server!</a:t>
            </a:r>
          </a:p>
        </p:txBody>
      </p:sp>
    </p:spTree>
    <p:extLst>
      <p:ext uri="{BB962C8B-B14F-4D97-AF65-F5344CB8AC3E}">
        <p14:creationId xmlns:p14="http://schemas.microsoft.com/office/powerpoint/2010/main" val="3722431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with Delphi / C++ Builder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346700" y="1363212"/>
            <a:ext cx="6500553" cy="49982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Devart</a:t>
            </a: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UniDAC</a:t>
            </a: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32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MyDAC</a:t>
            </a:r>
            <a:endParaRPr lang="en-US" sz="24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Commercial (paid) database connection components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Similar to FireDAC 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Has a “direct mode” which means using the external driver DLL is </a:t>
            </a:r>
            <a:r>
              <a:rPr lang="en-US" sz="2400" i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optional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5549900" y="590550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https://www.devart.com/mydac/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1D4D107-55DF-55C1-E7A0-B5EDDE9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1" y="1372055"/>
            <a:ext cx="4817374" cy="36950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279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44A3-6205-92E7-5765-31ADF7BD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F37292-33B7-C14F-55D6-31CBBD17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 MySQL Your SQL</a:t>
            </a:r>
          </a:p>
        </p:txBody>
      </p:sp>
    </p:spTree>
    <p:extLst>
      <p:ext uri="{BB962C8B-B14F-4D97-AF65-F5344CB8AC3E}">
        <p14:creationId xmlns:p14="http://schemas.microsoft.com/office/powerpoint/2010/main" val="348924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with Delphi / C++ Builder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530850" y="1363212"/>
            <a:ext cx="6398953" cy="45735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Microolap</a:t>
            </a: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DAC for MySQL</a:t>
            </a:r>
            <a:endParaRPr lang="en-US" sz="24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Commercial (paid) database connection components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Similar to 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TDatabase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TTable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TQuery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fully “direct mode” so external driver DLL is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not required</a:t>
            </a:r>
            <a:endParaRPr lang="en-US" sz="2400" b="1"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3822700" y="6184900"/>
            <a:ext cx="857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http://www.microolap.com/products/connectivity/mysqldac/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D107-55DF-55C1-E7A0-B5EDDE9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" r="681"/>
          <a:stretch/>
        </p:blipFill>
        <p:spPr>
          <a:xfrm>
            <a:off x="504861" y="1372055"/>
            <a:ext cx="4817374" cy="36950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3983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231" y="185929"/>
            <a:ext cx="10801182" cy="77780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How to get the </a:t>
            </a:r>
            <a:r>
              <a:rPr lang="en-US" sz="4800" b="1" dirty="0" err="1">
                <a:solidFill>
                  <a:schemeClr val="bg1"/>
                </a:solidFill>
              </a:rPr>
              <a:t>libmariadb</a:t>
            </a:r>
            <a:r>
              <a:rPr lang="en-US" sz="4800" b="1" dirty="0">
                <a:solidFill>
                  <a:schemeClr val="bg1"/>
                </a:solidFill>
              </a:rPr>
              <a:t> or </a:t>
            </a:r>
            <a:r>
              <a:rPr lang="en-US" sz="4800" b="1" dirty="0" err="1">
                <a:solidFill>
                  <a:schemeClr val="bg1"/>
                </a:solidFill>
              </a:rPr>
              <a:t>libmysql</a:t>
            </a:r>
            <a:r>
              <a:rPr lang="en-US" sz="4800" b="1" dirty="0">
                <a:solidFill>
                  <a:schemeClr val="bg1"/>
                </a:solidFill>
              </a:rPr>
              <a:t> driver </a:t>
            </a:r>
            <a:r>
              <a:rPr lang="en-US" sz="4800" b="1" dirty="0" err="1">
                <a:solidFill>
                  <a:schemeClr val="bg1"/>
                </a:solidFill>
              </a:rPr>
              <a:t>dlls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073650" y="1929368"/>
            <a:ext cx="6500553" cy="10340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This installs the libmariadb.dll onto your machine in the %</a:t>
            </a: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ProgramFiles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(x86)% folder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5156200" y="5969986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https://mariadb.com/downloads/connectors/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D107-55DF-55C1-E7A0-B5EDDE9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746" y="1976886"/>
            <a:ext cx="3248604" cy="4147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77;p15">
            <a:extLst>
              <a:ext uri="{FF2B5EF4-FFF2-40B4-BE49-F238E27FC236}">
                <a16:creationId xmlns:a16="http://schemas.microsoft.com/office/drawing/2014/main" id="{EA3B5296-E837-3AAD-B5AC-E947B542BF91}"/>
              </a:ext>
            </a:extLst>
          </p:cNvPr>
          <p:cNvSpPr txBox="1"/>
          <p:nvPr/>
        </p:nvSpPr>
        <p:spPr>
          <a:xfrm>
            <a:off x="553308" y="1087509"/>
            <a:ext cx="10101003" cy="7509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Option 1: Download the MariaDB C connector</a:t>
            </a:r>
            <a:endParaRPr lang="en-US" sz="24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81799C-52CD-2394-76EB-9FF66DFBE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3904" y="3397281"/>
            <a:ext cx="6366350" cy="2211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081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231" y="185929"/>
            <a:ext cx="10801182" cy="77780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How to get the </a:t>
            </a:r>
            <a:r>
              <a:rPr lang="en-US" sz="4800" b="1" dirty="0" err="1">
                <a:solidFill>
                  <a:schemeClr val="bg1"/>
                </a:solidFill>
              </a:rPr>
              <a:t>libmariadb</a:t>
            </a:r>
            <a:r>
              <a:rPr lang="en-US" sz="4800" b="1" dirty="0">
                <a:solidFill>
                  <a:schemeClr val="bg1"/>
                </a:solidFill>
              </a:rPr>
              <a:t> or </a:t>
            </a:r>
            <a:r>
              <a:rPr lang="en-US" sz="4800" b="1" dirty="0" err="1">
                <a:solidFill>
                  <a:schemeClr val="bg1"/>
                </a:solidFill>
              </a:rPr>
              <a:t>libmysql</a:t>
            </a:r>
            <a:r>
              <a:rPr lang="en-US" sz="4800" b="1" dirty="0">
                <a:solidFill>
                  <a:schemeClr val="bg1"/>
                </a:solidFill>
              </a:rPr>
              <a:t> driver </a:t>
            </a:r>
            <a:r>
              <a:rPr lang="en-US" sz="4800" b="1" dirty="0" err="1">
                <a:solidFill>
                  <a:schemeClr val="bg1"/>
                </a:solidFill>
              </a:rPr>
              <a:t>dlls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4489451" y="1786212"/>
            <a:ext cx="4451349" cy="35824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This downloads a zip file with either the 32 or 64 bit version of the libraries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Unzip it into its own folder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The required DLLs are in the root of that folder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7E245-7F9D-FB96-7F24-DDF917BBACAC}"/>
              </a:ext>
            </a:extLst>
          </p:cNvPr>
          <p:cNvSpPr txBox="1"/>
          <p:nvPr/>
        </p:nvSpPr>
        <p:spPr>
          <a:xfrm>
            <a:off x="5156200" y="5969986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https://www.heidisql.com/download.php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4D107-55DF-55C1-E7A0-B5EDDE9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108" y="2202300"/>
            <a:ext cx="3881074" cy="2966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77;p15">
            <a:extLst>
              <a:ext uri="{FF2B5EF4-FFF2-40B4-BE49-F238E27FC236}">
                <a16:creationId xmlns:a16="http://schemas.microsoft.com/office/drawing/2014/main" id="{EA3B5296-E837-3AAD-B5AC-E947B542BF91}"/>
              </a:ext>
            </a:extLst>
          </p:cNvPr>
          <p:cNvSpPr txBox="1"/>
          <p:nvPr/>
        </p:nvSpPr>
        <p:spPr>
          <a:xfrm>
            <a:off x="477108" y="713414"/>
            <a:ext cx="8565292" cy="13172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Option 2: Download the portable version of </a:t>
            </a:r>
            <a:r>
              <a:rPr lang="en-US" sz="32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HeidiSQL</a:t>
            </a:r>
            <a:endParaRPr lang="en-US" sz="24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81799C-52CD-2394-76EB-9FF66DFBE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2569" y="1441449"/>
            <a:ext cx="2623200" cy="440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604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2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The </a:t>
            </a:r>
            <a:r>
              <a:rPr lang="en-US" sz="4800" b="1" dirty="0" err="1">
                <a:solidFill>
                  <a:schemeClr val="bg1"/>
                </a:solidFill>
              </a:rPr>
              <a:t>libmariadb</a:t>
            </a:r>
            <a:r>
              <a:rPr lang="en-US" sz="4800" b="1" dirty="0">
                <a:solidFill>
                  <a:schemeClr val="bg1"/>
                </a:solidFill>
              </a:rPr>
              <a:t> or </a:t>
            </a:r>
            <a:r>
              <a:rPr lang="en-US" sz="4800" b="1" dirty="0" err="1">
                <a:solidFill>
                  <a:schemeClr val="bg1"/>
                </a:solidFill>
              </a:rPr>
              <a:t>libmysql</a:t>
            </a:r>
            <a:r>
              <a:rPr lang="en-US" sz="4800" b="1" dirty="0">
                <a:solidFill>
                  <a:schemeClr val="bg1"/>
                </a:solidFill>
              </a:rPr>
              <a:t> driver </a:t>
            </a:r>
            <a:r>
              <a:rPr lang="en-US" sz="4800" b="1" dirty="0" err="1">
                <a:solidFill>
                  <a:schemeClr val="bg1"/>
                </a:solidFill>
              </a:rPr>
              <a:t>dlls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2006689" y="1790495"/>
            <a:ext cx="8553271" cy="10340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Note that the driver DLLs are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only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required for FireDAC and to have RAD Studio / C++ Builder preview the data live</a:t>
            </a:r>
          </a:p>
        </p:txBody>
      </p:sp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9785BB97-FD3B-60A8-C39E-68F7BF2E7BC2}"/>
              </a:ext>
            </a:extLst>
          </p:cNvPr>
          <p:cNvSpPr txBox="1"/>
          <p:nvPr/>
        </p:nvSpPr>
        <p:spPr>
          <a:xfrm>
            <a:off x="2006689" y="3151261"/>
            <a:ext cx="8553271" cy="10340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They </a:t>
            </a:r>
            <a:r>
              <a:rPr lang="en-US" sz="2400" b="1" u="sng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MUST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be the 32bit versions for RAD Studio / C++ Builder or it will </a:t>
            </a:r>
            <a:r>
              <a:rPr lang="en-US" sz="24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work and will display an error</a:t>
            </a:r>
          </a:p>
        </p:txBody>
      </p:sp>
      <p:sp>
        <p:nvSpPr>
          <p:cNvPr id="9" name="Google Shape;77;p15">
            <a:extLst>
              <a:ext uri="{FF2B5EF4-FFF2-40B4-BE49-F238E27FC236}">
                <a16:creationId xmlns:a16="http://schemas.microsoft.com/office/drawing/2014/main" id="{40D759A7-FF05-5819-92D9-35211343E1AF}"/>
              </a:ext>
            </a:extLst>
          </p:cNvPr>
          <p:cNvSpPr txBox="1"/>
          <p:nvPr/>
        </p:nvSpPr>
        <p:spPr>
          <a:xfrm>
            <a:off x="2006689" y="4512026"/>
            <a:ext cx="8553271" cy="145883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The 32bit driver DLLs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can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connect to the 64bit versions of MySQL and MariaDB server (the documentation is incorrect)</a:t>
            </a:r>
          </a:p>
        </p:txBody>
      </p:sp>
    </p:spTree>
    <p:extLst>
      <p:ext uri="{BB962C8B-B14F-4D97-AF65-F5344CB8AC3E}">
        <p14:creationId xmlns:p14="http://schemas.microsoft.com/office/powerpoint/2010/main" val="157840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- FireDAC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1395125" y="1288511"/>
            <a:ext cx="9401750" cy="14588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Let’s connect to a MySQL server LIVE in the RAD Studio IDE using FireDAC…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13C29-CA09-E653-AC46-13AD723F6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24" y="4394548"/>
            <a:ext cx="2458984" cy="2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75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– </a:t>
            </a:r>
            <a:r>
              <a:rPr lang="en-US" sz="4800" b="1" dirty="0" err="1">
                <a:solidFill>
                  <a:schemeClr val="bg1"/>
                </a:solidFill>
              </a:rPr>
              <a:t>MicroOlap</a:t>
            </a:r>
            <a:r>
              <a:rPr lang="en-US" sz="4800" b="1" dirty="0">
                <a:solidFill>
                  <a:schemeClr val="bg1"/>
                </a:solidFill>
              </a:rPr>
              <a:t> DAC for MySQL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1395125" y="1288511"/>
            <a:ext cx="9401750" cy="20959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Let’s connect to a MySQL server using the </a:t>
            </a:r>
            <a:r>
              <a:rPr lang="en-US" sz="3600" b="1" dirty="0" err="1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Microolap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 DAC for MySQL components…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272B5-3EC7-781D-028F-2B1FC9B02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24" y="4394548"/>
            <a:ext cx="2458984" cy="2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5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Connecting to MySQL – </a:t>
            </a:r>
            <a:r>
              <a:rPr lang="en-US" sz="4800" b="1" dirty="0" err="1">
                <a:solidFill>
                  <a:schemeClr val="bg1"/>
                </a:solidFill>
              </a:rPr>
              <a:t>MicroOlap</a:t>
            </a:r>
            <a:r>
              <a:rPr lang="en-US" sz="4800" b="1" dirty="0">
                <a:solidFill>
                  <a:schemeClr val="bg1"/>
                </a:solidFill>
              </a:rPr>
              <a:t> DAC for MySQL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1395125" y="1288511"/>
            <a:ext cx="9401750" cy="14588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Let’s connect to a MySQL server using </a:t>
            </a:r>
            <a:r>
              <a:rPr lang="en-US" sz="3600" b="1" dirty="0" err="1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MyDAC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 components from </a:t>
            </a:r>
            <a:r>
              <a:rPr lang="en-US" sz="3600" b="1" dirty="0" err="1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Devart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272B5-3EC7-781D-028F-2B1FC9B02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24" y="4394548"/>
            <a:ext cx="2458984" cy="2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44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Other tips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588000" y="1966462"/>
            <a:ext cx="6500553" cy="329933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SQL scripts can get very large</a:t>
            </a:r>
            <a:endParaRPr lang="en-US" sz="24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UltraEdit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can handle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HUGE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files very quickly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chemeClr val="accent2"/>
                </a:solidFill>
              </a:rPr>
              <a:t>https://www.ultraedit.com</a:t>
            </a: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3E820BF-3B75-390F-C1B4-578C0FD65D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" b="1"/>
          <a:stretch/>
        </p:blipFill>
        <p:spPr>
          <a:xfrm>
            <a:off x="400279" y="1631950"/>
            <a:ext cx="4955139" cy="37909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24436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6714" y="799220"/>
            <a:ext cx="7633495" cy="777806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</a:rPr>
              <a:t>Make MySQL Your 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6096000" y="1577026"/>
            <a:ext cx="5678314" cy="266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40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20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@punctuation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about.me/</a:t>
            </a:r>
            <a:r>
              <a:rPr lang="en-US" sz="2000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20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75;p15">
            <a:extLst>
              <a:ext uri="{FF2B5EF4-FFF2-40B4-BE49-F238E27FC236}">
                <a16:creationId xmlns:a16="http://schemas.microsoft.com/office/drawing/2014/main" id="{E0EF08DC-43C8-018F-F030-E109B3797A1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9346714" y="4342589"/>
            <a:ext cx="2427600" cy="24276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78;p15">
            <a:extLst>
              <a:ext uri="{FF2B5EF4-FFF2-40B4-BE49-F238E27FC236}">
                <a16:creationId xmlns:a16="http://schemas.microsoft.com/office/drawing/2014/main" id="{3C02875A-02DE-57E9-995F-11E424C64B54}"/>
              </a:ext>
            </a:extLst>
          </p:cNvPr>
          <p:cNvSpPr txBox="1"/>
          <p:nvPr/>
        </p:nvSpPr>
        <p:spPr>
          <a:xfrm>
            <a:off x="345990" y="5942736"/>
            <a:ext cx="8837766" cy="5539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sz="2400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https://tinyurl.com/makemysqlyoursql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Twitter Logo transparent PNG - StickPNG">
            <a:extLst>
              <a:ext uri="{FF2B5EF4-FFF2-40B4-BE49-F238E27FC236}">
                <a16:creationId xmlns:a16="http://schemas.microsoft.com/office/drawing/2014/main" id="{292B4580-4A4F-8162-CFC6-14B75439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588" y="3403239"/>
            <a:ext cx="376777" cy="3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A2F2212D-3D53-BA4E-FBE8-30A5396E0535}"/>
              </a:ext>
            </a:extLst>
          </p:cNvPr>
          <p:cNvSpPr txBox="1">
            <a:spLocks/>
          </p:cNvSpPr>
          <p:nvPr/>
        </p:nvSpPr>
        <p:spPr>
          <a:xfrm>
            <a:off x="5441950" y="427738"/>
            <a:ext cx="3278808" cy="343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chemeClr val="accent2"/>
                </a:solidFill>
              </a:rPr>
              <a:t>Thanks for watching…</a:t>
            </a:r>
          </a:p>
        </p:txBody>
      </p:sp>
      <p:pic>
        <p:nvPicPr>
          <p:cNvPr id="10" name="Picture 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A631C34-4B3D-56A5-8F66-C9106DE39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4" y="2670808"/>
            <a:ext cx="3508646" cy="3508646"/>
          </a:xfrm>
          <a:prstGeom prst="rect">
            <a:avLst/>
          </a:prstGeom>
        </p:spPr>
      </p:pic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53C51C79-23E8-EB34-2A9A-176202491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52588" y="3692387"/>
            <a:ext cx="376776" cy="37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2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6714" y="799220"/>
            <a:ext cx="7633495" cy="777806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</a:rPr>
              <a:t>Make MySQL Your 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6096000" y="1577026"/>
            <a:ext cx="5678314" cy="266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40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20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@punctuation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about.me/</a:t>
            </a:r>
            <a:r>
              <a:rPr lang="en-US" sz="2000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2000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78;p15">
            <a:extLst>
              <a:ext uri="{FF2B5EF4-FFF2-40B4-BE49-F238E27FC236}">
                <a16:creationId xmlns:a16="http://schemas.microsoft.com/office/drawing/2014/main" id="{3C02875A-02DE-57E9-995F-11E424C64B54}"/>
              </a:ext>
            </a:extLst>
          </p:cNvPr>
          <p:cNvSpPr txBox="1"/>
          <p:nvPr/>
        </p:nvSpPr>
        <p:spPr>
          <a:xfrm>
            <a:off x="345990" y="5942736"/>
            <a:ext cx="8837766" cy="5539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Open Sans"/>
                <a:ea typeface="Open Sans"/>
                <a:cs typeface="Open Sans"/>
                <a:sym typeface="Open Sans"/>
              </a:rPr>
              <a:t>Slides, link &amp; replay:  </a:t>
            </a:r>
            <a:r>
              <a:rPr lang="en-US" sz="2400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https://tinyurl.com/makemysqlyoursql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Twitter Logo transparent PNG - StickPNG">
            <a:extLst>
              <a:ext uri="{FF2B5EF4-FFF2-40B4-BE49-F238E27FC236}">
                <a16:creationId xmlns:a16="http://schemas.microsoft.com/office/drawing/2014/main" id="{292B4580-4A4F-8162-CFC6-14B754393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588" y="3403239"/>
            <a:ext cx="376777" cy="3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Internet outline">
            <a:extLst>
              <a:ext uri="{FF2B5EF4-FFF2-40B4-BE49-F238E27FC236}">
                <a16:creationId xmlns:a16="http://schemas.microsoft.com/office/drawing/2014/main" id="{53C51C79-23E8-EB34-2A9A-176202491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2588" y="3692387"/>
            <a:ext cx="376776" cy="37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3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What is MySQL?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779477" y="1004389"/>
            <a:ext cx="5017749" cy="12464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MySQL is an </a:t>
            </a:r>
            <a:r>
              <a:rPr lang="en-US" sz="2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enterprise-standard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free and open-source client-server relational database management system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78" y="1216443"/>
            <a:ext cx="3984575" cy="27302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5C22C0-7C7F-212A-7FD7-A92EB66A9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852" y="2769918"/>
            <a:ext cx="4508492" cy="25972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779477" y="2581097"/>
            <a:ext cx="5017749" cy="12464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It is </a:t>
            </a: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MASSIVELY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popular and can be found powering some of the largest data warehouses in the World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77;p15">
            <a:extLst>
              <a:ext uri="{FF2B5EF4-FFF2-40B4-BE49-F238E27FC236}">
                <a16:creationId xmlns:a16="http://schemas.microsoft.com/office/drawing/2014/main" id="{B002FDF2-33D0-CFFF-634E-F6C86206A1A6}"/>
              </a:ext>
            </a:extLst>
          </p:cNvPr>
          <p:cNvSpPr txBox="1"/>
          <p:nvPr/>
        </p:nvSpPr>
        <p:spPr>
          <a:xfrm>
            <a:off x="5779477" y="4157805"/>
            <a:ext cx="5017749" cy="892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It runs on almost every possible hardware and operating system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77;p15">
            <a:extLst>
              <a:ext uri="{FF2B5EF4-FFF2-40B4-BE49-F238E27FC236}">
                <a16:creationId xmlns:a16="http://schemas.microsoft.com/office/drawing/2014/main" id="{D5F905D2-5F54-D4E8-6FA7-D72D68673083}"/>
              </a:ext>
            </a:extLst>
          </p:cNvPr>
          <p:cNvSpPr txBox="1"/>
          <p:nvPr/>
        </p:nvSpPr>
        <p:spPr>
          <a:xfrm>
            <a:off x="5779477" y="5380569"/>
            <a:ext cx="5017749" cy="892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Most web hosting companies provide installations or servers running MySQL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7462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What is MySQL?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8418598" y="1974789"/>
            <a:ext cx="3466123" cy="1600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But best of all you can </a:t>
            </a:r>
            <a:r>
              <a:rPr lang="en-US" sz="2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easily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connect to MySQL using RAD Studio with Delphi or C++ Builder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"/>
          <a:stretch/>
        </p:blipFill>
        <p:spPr>
          <a:xfrm>
            <a:off x="243779" y="1368017"/>
            <a:ext cx="7930590" cy="48701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374565EC-3DB7-72C3-B509-795C3FD8A496}"/>
              </a:ext>
            </a:extLst>
          </p:cNvPr>
          <p:cNvSpPr txBox="1"/>
          <p:nvPr/>
        </p:nvSpPr>
        <p:spPr>
          <a:xfrm>
            <a:off x="8418599" y="4286189"/>
            <a:ext cx="3466123" cy="12464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You can even preview the data </a:t>
            </a:r>
            <a:r>
              <a:rPr lang="en-US" sz="2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live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at design time in the IDE!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2526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3000" contras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24729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Make MySQL Your SQL – some facts</a:t>
            </a:r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0FB351DC-97F0-7890-DD3A-AD6135AD1F76}"/>
              </a:ext>
            </a:extLst>
          </p:cNvPr>
          <p:cNvSpPr txBox="1"/>
          <p:nvPr/>
        </p:nvSpPr>
        <p:spPr>
          <a:xfrm>
            <a:off x="3268267" y="1727968"/>
            <a:ext cx="8537289" cy="42472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MySQL has been around for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years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It is the “M” in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LAMP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web stacks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Originally created by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Michael </a:t>
            </a:r>
            <a:r>
              <a:rPr lang="en-US" sz="2400" b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Widenius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at MySQL AB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It’s called MySQL because Michael’s eldest daughter is called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Was bought by Sun Microsystems and then </a:t>
            </a:r>
            <a:r>
              <a:rPr lang="en-US" sz="24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Oracle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the present owners</a:t>
            </a:r>
            <a:endParaRPr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7ABDE-732A-6345-2D42-74865D9F6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" y="2012907"/>
            <a:ext cx="3693016" cy="369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8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4000" contras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Make MySQL Your SQL – some facts</a:t>
            </a:r>
          </a:p>
        </p:txBody>
      </p:sp>
      <p:sp>
        <p:nvSpPr>
          <p:cNvPr id="2" name="Google Shape;77;p15">
            <a:extLst>
              <a:ext uri="{FF2B5EF4-FFF2-40B4-BE49-F238E27FC236}">
                <a16:creationId xmlns:a16="http://schemas.microsoft.com/office/drawing/2014/main" id="{0FB351DC-97F0-7890-DD3A-AD6135AD1F76}"/>
              </a:ext>
            </a:extLst>
          </p:cNvPr>
          <p:cNvSpPr txBox="1"/>
          <p:nvPr/>
        </p:nvSpPr>
        <p:spPr>
          <a:xfrm>
            <a:off x="2442137" y="1376786"/>
            <a:ext cx="6876073" cy="16465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There are two main types of MySQL</a:t>
            </a:r>
          </a:p>
          <a:p>
            <a:pPr lvl="1"/>
            <a:endParaRPr lang="en-US" sz="11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Commercial (paid)</a:t>
            </a:r>
          </a:p>
          <a:p>
            <a:pPr lvl="1"/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Community Server (free and open-source)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7;p15">
            <a:extLst>
              <a:ext uri="{FF2B5EF4-FFF2-40B4-BE49-F238E27FC236}">
                <a16:creationId xmlns:a16="http://schemas.microsoft.com/office/drawing/2014/main" id="{725B9911-6FA9-F726-FEB0-50810EBFCF43}"/>
              </a:ext>
            </a:extLst>
          </p:cNvPr>
          <p:cNvSpPr txBox="1"/>
          <p:nvPr/>
        </p:nvSpPr>
        <p:spPr>
          <a:xfrm>
            <a:off x="2442137" y="3370818"/>
            <a:ext cx="6876073" cy="23236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US" sz="2400" kern="1200" dirty="0" err="1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Widenius</a:t>
            </a:r>
            <a:r>
              <a:rPr lang="en-US" sz="2400" kern="1200" dirty="0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went on to create MariaDB which is a fork of MySQL</a:t>
            </a:r>
            <a:endParaRPr lang="en-US" sz="1800" dirty="0">
              <a:solidFill>
                <a:schemeClr val="accent2"/>
              </a:solidFill>
              <a:effectLst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MariaDB is largely compatible with MySQL</a:t>
            </a:r>
          </a:p>
          <a:p>
            <a:pPr lvl="1"/>
            <a:endParaRPr lang="en-US"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…and “Maria” is his other younger daughter, hence the name MariaDB 😁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6D22872A-BAB8-1F8C-6BB2-717F0E20A475}"/>
              </a:ext>
            </a:extLst>
          </p:cNvPr>
          <p:cNvSpPr txBox="1"/>
          <p:nvPr/>
        </p:nvSpPr>
        <p:spPr>
          <a:xfrm>
            <a:off x="609600" y="6144046"/>
            <a:ext cx="11151704" cy="5539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r>
              <a:rPr lang="en-US" sz="2400" kern="1200" dirty="0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yes, he does have another child – Max. He named </a:t>
            </a:r>
            <a:r>
              <a:rPr lang="en-US" sz="2400" kern="1200" dirty="0" err="1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MaxDB</a:t>
            </a:r>
            <a:r>
              <a:rPr lang="en-US" sz="2400" kern="1200" dirty="0">
                <a:solidFill>
                  <a:srgbClr val="FFFF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after him!</a:t>
            </a:r>
            <a:endParaRPr lang="en-U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104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Getting MySQL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5779477" y="2479073"/>
            <a:ext cx="6246871" cy="892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Download the </a:t>
            </a:r>
            <a:r>
              <a:rPr lang="en-US" sz="2000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community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version from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	https://dev.mysql.com/downloads/mysql/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20342-1FE0-FB55-2D45-C3F72BDA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13" y="1084958"/>
            <a:ext cx="5173196" cy="523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A041A29F-C95F-F947-6A3B-67C0F5F354D9}"/>
              </a:ext>
            </a:extLst>
          </p:cNvPr>
          <p:cNvSpPr txBox="1"/>
          <p:nvPr/>
        </p:nvSpPr>
        <p:spPr>
          <a:xfrm>
            <a:off x="5779477" y="4055781"/>
            <a:ext cx="5017749" cy="8925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You can also download ready-installed virtual machines from most providers</a:t>
            </a: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2879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1000" contrast="-4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CEF4159-AB91-A15C-1FB9-919EE7282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5531" y="185929"/>
            <a:ext cx="10801182" cy="77780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</a:rPr>
              <a:t>Getting MySQL</a:t>
            </a:r>
          </a:p>
        </p:txBody>
      </p:sp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37C34157-59F5-ADE0-2BAC-55936CAC1F57}"/>
              </a:ext>
            </a:extLst>
          </p:cNvPr>
          <p:cNvSpPr txBox="1"/>
          <p:nvPr/>
        </p:nvSpPr>
        <p:spPr>
          <a:xfrm>
            <a:off x="2564963" y="1288511"/>
            <a:ext cx="9401750" cy="14588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pen Sans"/>
                <a:ea typeface="Open Sans"/>
                <a:cs typeface="Open Sans"/>
                <a:sym typeface="Open Sans"/>
              </a:rPr>
              <a:t>Let’s install MySQL and MySQL Workbench…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FC9EB-47AE-ADC5-C920-4DAB1823E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24" y="4394548"/>
            <a:ext cx="2458984" cy="2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1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1098</Words>
  <Application>Microsoft Office PowerPoint</Application>
  <PresentationFormat>Widescreen</PresentationFormat>
  <Paragraphs>174</Paragraphs>
  <Slides>28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Open Sans</vt:lpstr>
      <vt:lpstr>Wingdings</vt:lpstr>
      <vt:lpstr>Office Theme</vt:lpstr>
      <vt:lpstr>PowerPoint Presentation</vt:lpstr>
      <vt:lpstr>Make MySQL Your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Barker</dc:creator>
  <cp:lastModifiedBy>Ian Barker</cp:lastModifiedBy>
  <cp:revision>50</cp:revision>
  <dcterms:created xsi:type="dcterms:W3CDTF">2022-12-11T19:53:44Z</dcterms:created>
  <dcterms:modified xsi:type="dcterms:W3CDTF">2022-12-18T22:15:23Z</dcterms:modified>
</cp:coreProperties>
</file>